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8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457200"/>
            <a:ext cx="2011680" cy="292608"/>
          </a:xfrm>
          <a:prstGeom prst="roundRect">
            <a:avLst>
              <a:gd name="adj" fmla="val 18750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457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ANALYSIS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Map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4572000" cy="0"/>
          </a:xfrm>
          <a:prstGeom prst="line">
            <a:avLst/>
          </a:prstGeom>
          <a:noFill/>
          <a:ln w="25400">
            <a:solidFill>
              <a:srgbClr val="229A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971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As-Is / To-Be Process Analysis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663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openpmo.org — Free PMO Resources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Overview &amp; Scope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05840"/>
            <a:ext cx="2011680" cy="420624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Name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423160" y="1005840"/>
            <a:ext cx="6355080" cy="420624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 of the process being mapped]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2011680" cy="420624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Owner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423160" y="1517904"/>
            <a:ext cx="6355080" cy="420624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 / Role]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2029968"/>
            <a:ext cx="2011680" cy="420624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423160" y="2029968"/>
            <a:ext cx="6355080" cy="420624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event starts this process?]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5760" y="2542032"/>
            <a:ext cx="2011680" cy="420624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Point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423160" y="2542032"/>
            <a:ext cx="6355080" cy="420624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defines process completion?]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3054096"/>
            <a:ext cx="2011680" cy="420624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423160" y="3054096"/>
            <a:ext cx="6355080" cy="420624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is in and out of scope for this process review?]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3566160"/>
            <a:ext cx="2011680" cy="420624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423160" y="3566160"/>
            <a:ext cx="6355080" cy="420624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As-Is Process  —  Current State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60120"/>
            <a:ext cx="8412480" cy="822960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7840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/ Requestor]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822960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80136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[Team / Department A]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606040"/>
            <a:ext cx="8412480" cy="822960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62432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[Team / Department B]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3429000"/>
            <a:ext cx="8412480" cy="822960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44728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[Approver]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94560" y="106984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194560" y="106984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1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Trigger]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91840" y="1362456"/>
            <a:ext cx="219456" cy="0"/>
          </a:xfrm>
          <a:prstGeom prst="line">
            <a:avLst/>
          </a:prstGeom>
          <a:noFill/>
          <a:ln w="19050">
            <a:solidFill>
              <a:srgbClr val="35798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11296" y="189280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511296" y="189280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2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Action]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08576" y="2185416"/>
            <a:ext cx="219456" cy="0"/>
          </a:xfrm>
          <a:prstGeom prst="line">
            <a:avLst/>
          </a:prstGeom>
          <a:noFill/>
          <a:ln w="19050">
            <a:solidFill>
              <a:srgbClr val="35798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28032" y="271576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828032" y="271576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3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Decision]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25312" y="3008376"/>
            <a:ext cx="219456" cy="0"/>
          </a:xfrm>
          <a:prstGeom prst="line">
            <a:avLst/>
          </a:prstGeom>
          <a:noFill/>
          <a:ln w="19050">
            <a:solidFill>
              <a:srgbClr val="35798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353872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144768" y="353872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4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Handover]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242048" y="3831336"/>
            <a:ext cx="219456" cy="0"/>
          </a:xfrm>
          <a:prstGeom prst="line">
            <a:avLst/>
          </a:prstGeom>
          <a:noFill/>
          <a:ln w="19050">
            <a:solidFill>
              <a:srgbClr val="35798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461504" y="353872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7461504" y="353872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5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Output]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65760" y="42976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Pain Points / Inefficiencies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65760" y="457200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[Pain point 1]  •  [Pain point 2]  •  [Pain point 3]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To-Be Process  —  Future State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60120"/>
            <a:ext cx="8412480" cy="822960"/>
          </a:xfrm>
          <a:prstGeom prst="rect">
            <a:avLst/>
          </a:prstGeom>
          <a:solidFill>
            <a:srgbClr val="E8F5F0"/>
          </a:solidFill>
          <a:ln w="5080">
            <a:solidFill>
              <a:srgbClr val="229A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7840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/ Requestor]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822960"/>
          </a:xfrm>
          <a:prstGeom prst="rect">
            <a:avLst/>
          </a:prstGeom>
          <a:solidFill>
            <a:srgbClr val="FFFFFF"/>
          </a:solidFill>
          <a:ln w="5080">
            <a:solidFill>
              <a:srgbClr val="229A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80136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[Team / Department A]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606040"/>
            <a:ext cx="8412480" cy="822960"/>
          </a:xfrm>
          <a:prstGeom prst="rect">
            <a:avLst/>
          </a:prstGeom>
          <a:solidFill>
            <a:srgbClr val="E8F5F0"/>
          </a:solidFill>
          <a:ln w="5080">
            <a:solidFill>
              <a:srgbClr val="229A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62432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[Team / Department B]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3429000"/>
            <a:ext cx="8412480" cy="822960"/>
          </a:xfrm>
          <a:prstGeom prst="rect">
            <a:avLst/>
          </a:prstGeom>
          <a:solidFill>
            <a:srgbClr val="FFFFFF"/>
          </a:solidFill>
          <a:ln w="5080">
            <a:solidFill>
              <a:srgbClr val="229A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447288"/>
            <a:ext cx="1645920" cy="7863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[Approver]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94560" y="106984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905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194560" y="106984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1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Trigger]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511296" y="189280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905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511296" y="189280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2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Action]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828032" y="271576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905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28032" y="271576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3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Decision]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144768" y="353872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905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144768" y="353872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4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Handover]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461504" y="3538728"/>
            <a:ext cx="10972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905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7461504" y="3538728"/>
            <a:ext cx="10972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5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Output]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65760" y="42976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Improvements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57200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[Improvement 1]  •  [Improvement 2]  •  [Improvement 3]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Gap Analysis &amp; Recommendations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60120"/>
          <a:ext cx="8412480" cy="3703320"/>
        </p:xfrm>
        <a:graphic>
          <a:graphicData uri="http://schemas.openxmlformats.org/drawingml/2006/table">
            <a:tbl>
              <a:tblPr/>
              <a:tblGrid>
                <a:gridCol w="2560320"/>
                <a:gridCol w="1097280"/>
                <a:gridCol w="2743200"/>
                <a:gridCol w="914400"/>
                <a:gridCol w="1097280"/>
              </a:tblGrid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Gap Identified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Impact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Recommendation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Priority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[Gap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/ 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[Recommendation]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[Gap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/ 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[Recommendation]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[Gap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/ 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[Recommendation]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[Gap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/ 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[Recommendation]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5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[Gap 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/ 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[Recommendation]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Map</dc:title>
  <dc:subject>PptxGenJS Presentation</dc:subject>
  <dc:creator>Open PMO</dc:creator>
  <cp:lastModifiedBy>Open PMO</cp:lastModifiedBy>
  <cp:revision>1</cp:revision>
  <dcterms:created xsi:type="dcterms:W3CDTF">2026-06-28T07:32:43Z</dcterms:created>
  <dcterms:modified xsi:type="dcterms:W3CDTF">2026-06-28T07:32:43Z</dcterms:modified>
</cp:coreProperties>
</file>